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4.png" ContentType="image/png"/>
  <Override PartName="/ppt/media/image16.png" ContentType="image/png"/>
  <Override PartName="/ppt/media/image13.jpeg" ContentType="image/jpeg"/>
  <Override PartName="/ppt/media/image12.png" ContentType="image/png"/>
  <Override PartName="/ppt/media/image11.png" ContentType="image/png"/>
  <Override PartName="/ppt/media/image10.png" ContentType="image/png"/>
  <Override PartName="/ppt/media/image8.png" ContentType="image/png"/>
  <Override PartName="/ppt/media/image9.png" ContentType="image/png"/>
  <Override PartName="/ppt/media/image7.jpeg" ContentType="image/jpeg"/>
  <Override PartName="/ppt/media/image2.jpeg" ContentType="image/jpeg"/>
  <Override PartName="/ppt/media/image15.png" ContentType="image/png"/>
  <Override PartName="/ppt/media/image1.png" ContentType="image/png"/>
  <Override PartName="/ppt/media/image3.png" ContentType="image/png"/>
  <Override PartName="/ppt/media/image4.png" ContentType="image/png"/>
  <Override PartName="/ppt/media/image5.png" ContentType="image/png"/>
  <Override PartName="/ppt/media/image6.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60000" y="360000"/>
            <a:ext cx="9356040" cy="415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75"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360000" y="360000"/>
            <a:ext cx="9356040" cy="415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0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09"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60000" y="360000"/>
            <a:ext cx="9356040" cy="415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60000" y="360000"/>
            <a:ext cx="9356040" cy="89604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3150000"/>
            <a:ext cx="9716040" cy="1256040"/>
          </a:xfrm>
          <a:prstGeom prst="rect">
            <a:avLst/>
          </a:prstGeom>
          <a:solidFill>
            <a:srgbClr val="e74c3c"/>
          </a:solid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180000"/>
            <a:ext cx="9716040" cy="1256040"/>
          </a:xfrm>
          <a:prstGeom prst="rect">
            <a:avLst/>
          </a:prstGeom>
          <a:solidFill>
            <a:srgbClr val="e74c3c"/>
          </a:solidFill>
          <a:ln w="72000">
            <a:noFill/>
          </a:ln>
        </p:spPr>
        <p:style>
          <a:lnRef idx="0"/>
          <a:fillRef idx="0"/>
          <a:effectRef idx="0"/>
          <a:fontRef idx="minor"/>
        </p:style>
      </p:sp>
      <p:sp>
        <p:nvSpPr>
          <p:cNvPr id="40" name="CustomShape 2"/>
          <p:cNvSpPr/>
          <p:nvPr/>
        </p:nvSpPr>
        <p:spPr>
          <a:xfrm>
            <a:off x="7560000" y="6840000"/>
            <a:ext cx="2516040" cy="536040"/>
          </a:xfrm>
          <a:prstGeom prst="rect">
            <a:avLst/>
          </a:prstGeom>
          <a:solidFill>
            <a:srgbClr val="e74c3c"/>
          </a:solidFill>
          <a:ln w="72000">
            <a:noFill/>
          </a:ln>
        </p:spPr>
        <p:style>
          <a:lnRef idx="0"/>
          <a:fillRef idx="0"/>
          <a:effectRef idx="0"/>
          <a:fontRef idx="minor"/>
        </p:style>
      </p:sp>
      <p:sp>
        <p:nvSpPr>
          <p:cNvPr id="41" name="CustomShape 3"/>
          <p:cNvSpPr/>
          <p:nvPr/>
        </p:nvSpPr>
        <p:spPr>
          <a:xfrm>
            <a:off x="900000" y="6840000"/>
            <a:ext cx="6476040" cy="536040"/>
          </a:xfrm>
          <a:prstGeom prst="rect">
            <a:avLst/>
          </a:prstGeom>
          <a:solidFill>
            <a:srgbClr val="bdc3c7"/>
          </a:solidFill>
          <a:ln w="72000">
            <a:noFill/>
          </a:ln>
        </p:spPr>
        <p:style>
          <a:lnRef idx="0"/>
          <a:fillRef idx="0"/>
          <a:effectRef idx="0"/>
          <a:fontRef idx="minor"/>
        </p:style>
      </p:sp>
      <p:sp>
        <p:nvSpPr>
          <p:cNvPr id="42" name="CustomShape 4"/>
          <p:cNvSpPr/>
          <p:nvPr/>
        </p:nvSpPr>
        <p:spPr>
          <a:xfrm>
            <a:off x="180000" y="6840000"/>
            <a:ext cx="536040" cy="536040"/>
          </a:xfrm>
          <a:prstGeom prst="rect">
            <a:avLst/>
          </a:prstGeom>
          <a:noFill/>
          <a:ln w="72000">
            <a:noFill/>
          </a:ln>
        </p:spPr>
        <p:style>
          <a:lnRef idx="0"/>
          <a:fillRef idx="0"/>
          <a:effectRef idx="0"/>
          <a:fontRef idx="minor"/>
        </p:style>
      </p:sp>
      <p:sp>
        <p:nvSpPr>
          <p:cNvPr id="43" name="PlaceHolder 5"/>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4" name="PlaceHolder 6"/>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0" y="180000"/>
            <a:ext cx="9716040" cy="1256040"/>
          </a:xfrm>
          <a:prstGeom prst="rect">
            <a:avLst/>
          </a:prstGeom>
          <a:solidFill>
            <a:srgbClr val="e74c3c"/>
          </a:solidFill>
          <a:ln w="72000">
            <a:noFill/>
          </a:ln>
        </p:spPr>
        <p:style>
          <a:lnRef idx="0"/>
          <a:fillRef idx="0"/>
          <a:effectRef idx="0"/>
          <a:fontRef idx="minor"/>
        </p:style>
      </p:sp>
      <p:sp>
        <p:nvSpPr>
          <p:cNvPr id="82" name="CustomShape 2"/>
          <p:cNvSpPr/>
          <p:nvPr/>
        </p:nvSpPr>
        <p:spPr>
          <a:xfrm>
            <a:off x="7560000" y="6840000"/>
            <a:ext cx="2516040" cy="536040"/>
          </a:xfrm>
          <a:prstGeom prst="rect">
            <a:avLst/>
          </a:prstGeom>
          <a:solidFill>
            <a:srgbClr val="e74c3c"/>
          </a:solidFill>
          <a:ln w="72000">
            <a:noFill/>
          </a:ln>
        </p:spPr>
        <p:style>
          <a:lnRef idx="0"/>
          <a:fillRef idx="0"/>
          <a:effectRef idx="0"/>
          <a:fontRef idx="minor"/>
        </p:style>
      </p:sp>
      <p:sp>
        <p:nvSpPr>
          <p:cNvPr id="83" name="CustomShape 3"/>
          <p:cNvSpPr/>
          <p:nvPr/>
        </p:nvSpPr>
        <p:spPr>
          <a:xfrm>
            <a:off x="900000" y="6840000"/>
            <a:ext cx="6476040" cy="536040"/>
          </a:xfrm>
          <a:prstGeom prst="rect">
            <a:avLst/>
          </a:prstGeom>
          <a:solidFill>
            <a:srgbClr val="bdc3c7"/>
          </a:solidFill>
          <a:ln w="72000">
            <a:noFill/>
          </a:ln>
        </p:spPr>
        <p:style>
          <a:lnRef idx="0"/>
          <a:fillRef idx="0"/>
          <a:effectRef idx="0"/>
          <a:fontRef idx="minor"/>
        </p:style>
      </p:sp>
      <p:sp>
        <p:nvSpPr>
          <p:cNvPr id="84" name="CustomShape 4"/>
          <p:cNvSpPr/>
          <p:nvPr/>
        </p:nvSpPr>
        <p:spPr>
          <a:xfrm>
            <a:off x="180000" y="6840000"/>
            <a:ext cx="536040" cy="536040"/>
          </a:xfrm>
          <a:prstGeom prst="rect">
            <a:avLst/>
          </a:prstGeom>
          <a:noFill/>
          <a:ln w="72000">
            <a:noFill/>
          </a:ln>
        </p:spPr>
        <p:style>
          <a:lnRef idx="0"/>
          <a:fillRef idx="0"/>
          <a:effectRef idx="0"/>
          <a:fontRef idx="minor"/>
        </p:style>
      </p:sp>
      <p:sp>
        <p:nvSpPr>
          <p:cNvPr id="85" name="PlaceHolder 5"/>
          <p:cNvSpPr>
            <a:spLocks noGrp="1"/>
          </p:cNvSpPr>
          <p:nvPr>
            <p:ph type="title"/>
          </p:nvPr>
        </p:nvSpPr>
        <p:spPr>
          <a:xfrm>
            <a:off x="360000" y="360000"/>
            <a:ext cx="9356040" cy="8960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86" name="PlaceHolder 6"/>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360000" y="3330000"/>
            <a:ext cx="9356040" cy="896040"/>
          </a:xfrm>
          <a:prstGeom prst="rect">
            <a:avLst/>
          </a:prstGeom>
          <a:noFill/>
          <a:ln>
            <a:noFill/>
          </a:ln>
        </p:spPr>
        <p:style>
          <a:lnRef idx="0"/>
          <a:fillRef idx="0"/>
          <a:effectRef idx="0"/>
          <a:fontRef idx="minor"/>
        </p:style>
        <p:txBody>
          <a:bodyPr lIns="0" rIns="0" tIns="0" bIns="0" anchor="b"/>
          <a:p>
            <a:pPr>
              <a:lnSpc>
                <a:spcPct val="100000"/>
              </a:lnSpc>
            </a:pPr>
            <a:r>
              <a:rPr b="0" lang="en-US" sz="2400" spc="-1" strike="noStrike">
                <a:solidFill>
                  <a:srgbClr val="ffffff"/>
                </a:solidFill>
                <a:latin typeface="Source Sans Pro Black"/>
                <a:ea typeface="DejaVu Sans"/>
              </a:rPr>
              <a:t>Введение в нейронные сети. </a:t>
            </a:r>
            <a:endParaRPr b="0" lang="en-US" sz="2400" spc="-1" strike="noStrike">
              <a:latin typeface="Arial"/>
            </a:endParaRPr>
          </a:p>
          <a:p>
            <a:pPr>
              <a:lnSpc>
                <a:spcPct val="100000"/>
              </a:lnSpc>
            </a:pPr>
            <a:endParaRPr b="0" lang="en-US" sz="2400" spc="-1" strike="noStrike">
              <a:latin typeface="Arial"/>
            </a:endParaRPr>
          </a:p>
        </p:txBody>
      </p:sp>
      <p:sp>
        <p:nvSpPr>
          <p:cNvPr id="124" name="CustomShape 2"/>
          <p:cNvSpPr/>
          <p:nvPr/>
        </p:nvSpPr>
        <p:spPr>
          <a:xfrm>
            <a:off x="274320" y="8635680"/>
            <a:ext cx="9176040" cy="2516040"/>
          </a:xfrm>
          <a:prstGeom prst="rect">
            <a:avLst/>
          </a:prstGeom>
          <a:noFill/>
          <a:ln>
            <a:noFill/>
          </a:ln>
        </p:spPr>
        <p:style>
          <a:lnRef idx="0"/>
          <a:fillRef idx="0"/>
          <a:effectRef idx="0"/>
          <a:fontRef idx="minor"/>
        </p:style>
      </p:sp>
      <p:pic>
        <p:nvPicPr>
          <p:cNvPr id="125" name="" descr=""/>
          <p:cNvPicPr/>
          <p:nvPr/>
        </p:nvPicPr>
        <p:blipFill>
          <a:blip r:embed="rId1"/>
          <a:stretch/>
        </p:blipFill>
        <p:spPr>
          <a:xfrm>
            <a:off x="7927560" y="2788560"/>
            <a:ext cx="2007720" cy="2007720"/>
          </a:xfrm>
          <a:prstGeom prst="rect">
            <a:avLst/>
          </a:prstGeom>
          <a:ln>
            <a:noFill/>
          </a:ln>
        </p:spPr>
      </p:pic>
      <p:sp>
        <p:nvSpPr>
          <p:cNvPr id="126" name="CustomShape 3"/>
          <p:cNvSpPr/>
          <p:nvPr/>
        </p:nvSpPr>
        <p:spPr>
          <a:xfrm>
            <a:off x="360000" y="4023360"/>
            <a:ext cx="9636120" cy="925920"/>
          </a:xfrm>
          <a:prstGeom prst="rect">
            <a:avLst/>
          </a:prstGeom>
          <a:noFill/>
          <a:ln>
            <a:noFill/>
          </a:ln>
        </p:spPr>
        <p:style>
          <a:lnRef idx="0"/>
          <a:fillRef idx="0"/>
          <a:effectRef idx="0"/>
          <a:fontRef idx="minor"/>
        </p:style>
        <p:txBody>
          <a:bodyPr lIns="0" rIns="0" tIns="0" bIns="0" anchor="b"/>
          <a:p>
            <a:pPr>
              <a:lnSpc>
                <a:spcPct val="100000"/>
              </a:lnSpc>
            </a:pPr>
            <a:r>
              <a:rPr b="0" lang="en-US" sz="2400" spc="-1" strike="noStrike">
                <a:solidFill>
                  <a:srgbClr val="ffffff"/>
                </a:solidFill>
                <a:latin typeface="Source Sans Pro Black"/>
                <a:ea typeface="DejaVu Sans"/>
              </a:rPr>
              <a:t>Урок 8. GAN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27" name="CustomShape 4"/>
          <p:cNvSpPr/>
          <p:nvPr/>
        </p:nvSpPr>
        <p:spPr>
          <a:xfrm>
            <a:off x="881280" y="4210560"/>
            <a:ext cx="9636120" cy="925920"/>
          </a:xfrm>
          <a:prstGeom prst="rect">
            <a:avLst/>
          </a:prstGeom>
          <a:noFill/>
          <a:ln>
            <a:noFill/>
          </a:ln>
        </p:spPr>
        <p:style>
          <a:lnRef idx="0"/>
          <a:fillRef idx="0"/>
          <a:effectRef idx="0"/>
          <a:fontRef idx="minor"/>
        </p:style>
        <p:txBody>
          <a:bodyPr lIns="0" rIns="0" tIns="0" bIns="0" anchor="b"/>
          <a:p>
            <a:pPr>
              <a:lnSpc>
                <a:spcPct val="100000"/>
              </a:lnSpc>
            </a:pPr>
            <a:r>
              <a:rPr b="0" lang="en-US" sz="2400" spc="-1" strike="noStrike">
                <a:solidFill>
                  <a:srgbClr val="ffffff"/>
                </a:solidFill>
                <a:latin typeface="Source Sans Pro Black"/>
                <a:ea typeface="DejaVu Sans"/>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128" name="CustomShape 5"/>
          <p:cNvSpPr/>
          <p:nvPr/>
        </p:nvSpPr>
        <p:spPr>
          <a:xfrm>
            <a:off x="1803240" y="4114800"/>
            <a:ext cx="9636120" cy="925920"/>
          </a:xfrm>
          <a:prstGeom prst="rect">
            <a:avLst/>
          </a:prstGeom>
          <a:noFill/>
          <a:ln>
            <a:noFill/>
          </a:ln>
        </p:spPr>
        <p:style>
          <a:lnRef idx="0"/>
          <a:fillRef idx="0"/>
          <a:effectRef idx="0"/>
          <a:fontRef idx="minor"/>
        </p:style>
        <p:txBody>
          <a:bodyPr lIns="0" rIns="0" tIns="0" bIns="0" anchor="b"/>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29" name="CustomShape 6"/>
          <p:cNvSpPr/>
          <p:nvPr/>
        </p:nvSpPr>
        <p:spPr>
          <a:xfrm>
            <a:off x="506160" y="4114800"/>
            <a:ext cx="9636120" cy="925920"/>
          </a:xfrm>
          <a:prstGeom prst="rect">
            <a:avLst/>
          </a:prstGeom>
          <a:noFill/>
          <a:ln>
            <a:noFill/>
          </a:ln>
        </p:spPr>
        <p:style>
          <a:lnRef idx="0"/>
          <a:fillRef idx="0"/>
          <a:effectRef idx="0"/>
          <a:fontRef idx="minor"/>
        </p:style>
        <p:txBody>
          <a:bodyPr lIns="0" rIns="0" tIns="0" bIns="0" anchor="b"/>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65760" y="2194560"/>
            <a:ext cx="4933800" cy="45324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1c1c1c"/>
                </a:solidFill>
                <a:latin typeface="Source Sans Pro Light"/>
                <a:ea typeface="DejaVu Sans"/>
              </a:rPr>
              <a:t>1. Общие сведения о generative adversarial networks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600" spc="-1" strike="noStrike">
                <a:solidFill>
                  <a:srgbClr val="1c1c1c"/>
                </a:solidFill>
                <a:latin typeface="Source Sans Pro Light"/>
                <a:ea typeface="DejaVu Sans"/>
              </a:rPr>
              <a:t>2. Архитектура GAN</a:t>
            </a:r>
            <a:endParaRPr b="0" lang="en-US" sz="2600" spc="-1" strike="noStrike">
              <a:latin typeface="Arial"/>
            </a:endParaRPr>
          </a:p>
          <a:p>
            <a:pPr>
              <a:lnSpc>
                <a:spcPct val="100000"/>
              </a:lnSpc>
            </a:pPr>
            <a:endParaRPr b="0" lang="en-US" sz="2600" spc="-1" strike="noStrike">
              <a:latin typeface="Arial"/>
            </a:endParaRPr>
          </a:p>
          <a:p>
            <a:pPr>
              <a:lnSpc>
                <a:spcPct val="100000"/>
              </a:lnSpc>
            </a:pPr>
            <a:r>
              <a:rPr b="0" lang="en-US" sz="2600" spc="-1" strike="noStrike">
                <a:solidFill>
                  <a:srgbClr val="1c1c1c"/>
                </a:solidFill>
                <a:latin typeface="Source Sans Pro Light"/>
                <a:ea typeface="DejaVu Sans"/>
              </a:rPr>
              <a:t>3. Виды архитектур GAN</a:t>
            </a:r>
            <a:endParaRPr b="0" lang="en-US" sz="2600" spc="-1" strike="noStrike">
              <a:latin typeface="Arial"/>
            </a:endParaRPr>
          </a:p>
          <a:p>
            <a:pPr>
              <a:lnSpc>
                <a:spcPct val="100000"/>
              </a:lnSpc>
            </a:pPr>
            <a:endParaRPr b="0" lang="en-US" sz="2600" spc="-1" strike="noStrike">
              <a:latin typeface="Arial"/>
            </a:endParaRPr>
          </a:p>
          <a:p>
            <a:pPr>
              <a:lnSpc>
                <a:spcPct val="100000"/>
              </a:lnSpc>
            </a:pPr>
            <a:r>
              <a:rPr b="0" lang="en-US" sz="2600" spc="-1" strike="noStrike">
                <a:solidFill>
                  <a:srgbClr val="1c1c1c"/>
                </a:solidFill>
                <a:latin typeface="Source Sans Pro Light"/>
                <a:ea typeface="DejaVu Sans"/>
              </a:rPr>
              <a:t>4. Практика</a:t>
            </a:r>
            <a:endParaRPr b="0" lang="en-US" sz="2600" spc="-1" strike="noStrike">
              <a:latin typeface="Arial"/>
            </a:endParaRPr>
          </a:p>
        </p:txBody>
      </p:sp>
      <p:sp>
        <p:nvSpPr>
          <p:cNvPr id="131" name="CustomShape 2"/>
          <p:cNvSpPr/>
          <p:nvPr/>
        </p:nvSpPr>
        <p:spPr>
          <a:xfrm>
            <a:off x="360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План вебинара</a:t>
            </a:r>
            <a:endParaRPr b="0" lang="en-US" sz="3200" spc="-1" strike="noStrike">
              <a:latin typeface="Arial"/>
            </a:endParaRPr>
          </a:p>
        </p:txBody>
      </p:sp>
      <p:pic>
        <p:nvPicPr>
          <p:cNvPr id="132" name="" descr=""/>
          <p:cNvPicPr/>
          <p:nvPr/>
        </p:nvPicPr>
        <p:blipFill>
          <a:blip r:embed="rId1"/>
          <a:stretch/>
        </p:blipFill>
        <p:spPr>
          <a:xfrm>
            <a:off x="5619960" y="2560320"/>
            <a:ext cx="3977280" cy="3175560"/>
          </a:xfrm>
          <a:prstGeom prst="rect">
            <a:avLst/>
          </a:prstGeom>
          <a:ln>
            <a:noFill/>
          </a:ln>
        </p:spPr>
      </p:pic>
      <p:pic>
        <p:nvPicPr>
          <p:cNvPr id="133" name="" descr=""/>
          <p:cNvPicPr/>
          <p:nvPr/>
        </p:nvPicPr>
        <p:blipFill>
          <a:blip r:embed="rId2"/>
          <a:stretch/>
        </p:blipFill>
        <p:spPr>
          <a:xfrm>
            <a:off x="8138160" y="91440"/>
            <a:ext cx="1550520" cy="15505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60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2800" spc="-1" strike="noStrike">
                <a:solidFill>
                  <a:srgbClr val="ffffff"/>
                </a:solidFill>
                <a:latin typeface="Source Sans Pro Black"/>
                <a:ea typeface="DejaVu Sans"/>
              </a:rPr>
              <a:t>Общие сведения о GAN.</a:t>
            </a:r>
            <a:endParaRPr b="0" lang="en-US" sz="2800" spc="-1" strike="noStrike">
              <a:latin typeface="Arial"/>
            </a:endParaRPr>
          </a:p>
        </p:txBody>
      </p:sp>
      <p:pic>
        <p:nvPicPr>
          <p:cNvPr id="135" name="" descr=""/>
          <p:cNvPicPr/>
          <p:nvPr/>
        </p:nvPicPr>
        <p:blipFill>
          <a:blip r:embed="rId1"/>
          <a:stretch/>
        </p:blipFill>
        <p:spPr>
          <a:xfrm>
            <a:off x="8138160" y="0"/>
            <a:ext cx="1645560" cy="1645560"/>
          </a:xfrm>
          <a:prstGeom prst="rect">
            <a:avLst/>
          </a:prstGeom>
          <a:ln>
            <a:noFill/>
          </a:ln>
        </p:spPr>
      </p:pic>
      <p:pic>
        <p:nvPicPr>
          <p:cNvPr id="136" name="" descr=""/>
          <p:cNvPicPr/>
          <p:nvPr/>
        </p:nvPicPr>
        <p:blipFill>
          <a:blip r:embed="rId2"/>
          <a:stretch/>
        </p:blipFill>
        <p:spPr>
          <a:xfrm>
            <a:off x="274320" y="2194560"/>
            <a:ext cx="4399560" cy="1279800"/>
          </a:xfrm>
          <a:prstGeom prst="rect">
            <a:avLst/>
          </a:prstGeom>
          <a:ln>
            <a:noFill/>
          </a:ln>
        </p:spPr>
      </p:pic>
      <p:pic>
        <p:nvPicPr>
          <p:cNvPr id="137" name="" descr=""/>
          <p:cNvPicPr/>
          <p:nvPr/>
        </p:nvPicPr>
        <p:blipFill>
          <a:blip r:embed="rId3"/>
          <a:stretch/>
        </p:blipFill>
        <p:spPr>
          <a:xfrm>
            <a:off x="5303520" y="1686240"/>
            <a:ext cx="4291200" cy="2062440"/>
          </a:xfrm>
          <a:prstGeom prst="rect">
            <a:avLst/>
          </a:prstGeom>
          <a:ln>
            <a:noFill/>
          </a:ln>
        </p:spPr>
      </p:pic>
      <p:pic>
        <p:nvPicPr>
          <p:cNvPr id="138" name="" descr=""/>
          <p:cNvPicPr/>
          <p:nvPr/>
        </p:nvPicPr>
        <p:blipFill>
          <a:blip r:embed="rId4"/>
          <a:stretch/>
        </p:blipFill>
        <p:spPr>
          <a:xfrm>
            <a:off x="2044440" y="3931920"/>
            <a:ext cx="5270400" cy="25599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60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Архитектура GAN</a:t>
            </a:r>
            <a:endParaRPr b="0" lang="en-US" sz="3200" spc="-1" strike="noStrike">
              <a:latin typeface="Arial"/>
            </a:endParaRPr>
          </a:p>
        </p:txBody>
      </p:sp>
      <p:pic>
        <p:nvPicPr>
          <p:cNvPr id="140" name="" descr=""/>
          <p:cNvPicPr/>
          <p:nvPr/>
        </p:nvPicPr>
        <p:blipFill>
          <a:blip r:embed="rId1"/>
          <a:stretch/>
        </p:blipFill>
        <p:spPr>
          <a:xfrm>
            <a:off x="8138160" y="0"/>
            <a:ext cx="1645560" cy="1645560"/>
          </a:xfrm>
          <a:prstGeom prst="rect">
            <a:avLst/>
          </a:prstGeom>
          <a:ln>
            <a:noFill/>
          </a:ln>
        </p:spPr>
      </p:pic>
      <p:pic>
        <p:nvPicPr>
          <p:cNvPr id="141" name="" descr=""/>
          <p:cNvPicPr/>
          <p:nvPr/>
        </p:nvPicPr>
        <p:blipFill>
          <a:blip r:embed="rId2"/>
          <a:stretch/>
        </p:blipFill>
        <p:spPr>
          <a:xfrm>
            <a:off x="2194560" y="4572000"/>
            <a:ext cx="5713200" cy="1911600"/>
          </a:xfrm>
          <a:prstGeom prst="rect">
            <a:avLst/>
          </a:prstGeom>
          <a:ln>
            <a:noFill/>
          </a:ln>
        </p:spPr>
      </p:pic>
      <p:pic>
        <p:nvPicPr>
          <p:cNvPr id="142" name="" descr=""/>
          <p:cNvPicPr/>
          <p:nvPr/>
        </p:nvPicPr>
        <p:blipFill>
          <a:blip r:embed="rId3"/>
          <a:stretch/>
        </p:blipFill>
        <p:spPr>
          <a:xfrm>
            <a:off x="548640" y="1916280"/>
            <a:ext cx="3261240" cy="2289600"/>
          </a:xfrm>
          <a:prstGeom prst="rect">
            <a:avLst/>
          </a:prstGeom>
          <a:ln>
            <a:noFill/>
          </a:ln>
        </p:spPr>
      </p:pic>
      <p:pic>
        <p:nvPicPr>
          <p:cNvPr id="143" name="" descr=""/>
          <p:cNvPicPr/>
          <p:nvPr/>
        </p:nvPicPr>
        <p:blipFill>
          <a:blip r:embed="rId4"/>
          <a:stretch/>
        </p:blipFill>
        <p:spPr>
          <a:xfrm>
            <a:off x="4754880" y="1566360"/>
            <a:ext cx="4921920" cy="25480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60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Примеры архитектур</a:t>
            </a:r>
            <a:endParaRPr b="0" lang="en-US" sz="3200" spc="-1" strike="noStrike">
              <a:latin typeface="Arial"/>
            </a:endParaRPr>
          </a:p>
        </p:txBody>
      </p:sp>
      <p:pic>
        <p:nvPicPr>
          <p:cNvPr id="145" name="" descr=""/>
          <p:cNvPicPr/>
          <p:nvPr/>
        </p:nvPicPr>
        <p:blipFill>
          <a:blip r:embed="rId1"/>
          <a:stretch/>
        </p:blipFill>
        <p:spPr>
          <a:xfrm>
            <a:off x="8138160" y="0"/>
            <a:ext cx="1645560" cy="1645560"/>
          </a:xfrm>
          <a:prstGeom prst="rect">
            <a:avLst/>
          </a:prstGeom>
          <a:ln>
            <a:noFill/>
          </a:ln>
        </p:spPr>
      </p:pic>
      <p:pic>
        <p:nvPicPr>
          <p:cNvPr id="146" name="" descr=""/>
          <p:cNvPicPr/>
          <p:nvPr/>
        </p:nvPicPr>
        <p:blipFill>
          <a:blip r:embed="rId2"/>
          <a:stretch/>
        </p:blipFill>
        <p:spPr>
          <a:xfrm>
            <a:off x="1006560" y="1675080"/>
            <a:ext cx="8045640" cy="45424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360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Вопросы</a:t>
            </a:r>
            <a:endParaRPr b="0" lang="en-US" sz="3200" spc="-1" strike="noStrike">
              <a:latin typeface="Arial"/>
            </a:endParaRPr>
          </a:p>
        </p:txBody>
      </p:sp>
      <p:pic>
        <p:nvPicPr>
          <p:cNvPr id="148" name="" descr=""/>
          <p:cNvPicPr/>
          <p:nvPr/>
        </p:nvPicPr>
        <p:blipFill>
          <a:blip r:embed="rId1"/>
          <a:stretch/>
        </p:blipFill>
        <p:spPr>
          <a:xfrm>
            <a:off x="8138160" y="0"/>
            <a:ext cx="1733400" cy="1733400"/>
          </a:xfrm>
          <a:prstGeom prst="rect">
            <a:avLst/>
          </a:prstGeom>
          <a:ln>
            <a:noFill/>
          </a:ln>
        </p:spPr>
      </p:pic>
      <p:pic>
        <p:nvPicPr>
          <p:cNvPr id="149" name="" descr=""/>
          <p:cNvPicPr/>
          <p:nvPr/>
        </p:nvPicPr>
        <p:blipFill>
          <a:blip r:embed="rId2"/>
          <a:stretch/>
        </p:blipFill>
        <p:spPr>
          <a:xfrm>
            <a:off x="2055240" y="2103120"/>
            <a:ext cx="5987520" cy="39524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24000" y="360000"/>
            <a:ext cx="9356040" cy="89604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Практическое задание</a:t>
            </a:r>
            <a:endParaRPr b="0" lang="en-US" sz="3200" spc="-1" strike="noStrike">
              <a:latin typeface="Arial"/>
            </a:endParaRPr>
          </a:p>
        </p:txBody>
      </p:sp>
      <p:sp>
        <p:nvSpPr>
          <p:cNvPr id="151" name="CustomShape 2"/>
          <p:cNvSpPr/>
          <p:nvPr/>
        </p:nvSpPr>
        <p:spPr>
          <a:xfrm>
            <a:off x="640080" y="1922400"/>
            <a:ext cx="9140040" cy="20991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Source Sans Pro"/>
                <a:ea typeface="DejaVu Sans"/>
              </a:rPr>
              <a:t>Практическое задание к уроку:</a:t>
            </a:r>
            <a:endParaRPr b="0" lang="en-US" sz="1600" spc="-1" strike="noStrike">
              <a:latin typeface="Arial"/>
            </a:endParaRPr>
          </a:p>
          <a:p>
            <a:pPr>
              <a:lnSpc>
                <a:spcPct val="100000"/>
              </a:lnSpc>
            </a:pPr>
            <a:r>
              <a:rPr b="0" lang="en-US" sz="1600" spc="-1" strike="noStrike">
                <a:solidFill>
                  <a:srgbClr val="000000"/>
                </a:solidFill>
                <a:latin typeface="Source Sans Pro"/>
                <a:ea typeface="DejaVu Sans"/>
              </a:rPr>
              <a:t>1.  Попробуйте улучшить работу нейронной сети рассмотренной в методическом пособии. Приложите анализ. Приложете лучшее сгенерированное изображение к уроку.</a:t>
            </a:r>
            <a:endParaRPr b="0" lang="en-US" sz="1600" spc="-1" strike="noStrike">
              <a:latin typeface="Arial"/>
            </a:endParaRPr>
          </a:p>
          <a:p>
            <a:pPr>
              <a:lnSpc>
                <a:spcPct val="100000"/>
              </a:lnSpc>
            </a:pPr>
            <a:r>
              <a:rPr b="0" lang="en-US" sz="1600" spc="-1" strike="noStrike">
                <a:solidFill>
                  <a:srgbClr val="000000"/>
                </a:solidFill>
                <a:latin typeface="Source Sans Pro"/>
                <a:ea typeface="DejaVu Sans"/>
              </a:rPr>
              <a:t>    </a:t>
            </a:r>
            <a:r>
              <a:rPr b="0" lang="en-US" sz="1600" spc="-1" strike="noStrike">
                <a:solidFill>
                  <a:srgbClr val="000000"/>
                </a:solidFill>
                <a:latin typeface="Source Sans Pro"/>
                <a:ea typeface="DejaVu Sans"/>
              </a:rPr>
              <a:t>Обратите внимание для запуска нейронной сети понадобиться tensorflow 2.1.0 и минимум 8gb опер. памяти(если запускать на процессоре).</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600" spc="-1" strike="noStrike">
                <a:solidFill>
                  <a:srgbClr val="000000"/>
                </a:solidFill>
                <a:latin typeface="Source Sans Pro"/>
                <a:ea typeface="DejaVu Sans"/>
              </a:rPr>
              <a:t>Практическое задание к курсу:</a:t>
            </a:r>
            <a:endParaRPr b="0" lang="en-US" sz="1600" spc="-1" strike="noStrike">
              <a:latin typeface="Arial"/>
            </a:endParaRPr>
          </a:p>
          <a:p>
            <a:pPr>
              <a:lnSpc>
                <a:spcPct val="100000"/>
              </a:lnSpc>
            </a:pPr>
            <a:r>
              <a:rPr b="0" lang="en-US" sz="1600" spc="-1" strike="noStrike">
                <a:solidFill>
                  <a:srgbClr val="000000"/>
                </a:solidFill>
                <a:latin typeface="Source Sans Pro"/>
                <a:ea typeface="DejaVu Sans"/>
              </a:rPr>
              <a:t>1.  Обучите нейронную сеть любой архитектуры которой не было на курсе, либо обучите нейронную сеть разобранной архитектуры, но на том датасете, которого не было на уроках. Сделайте анализ, того, что вам помогло в улучшения работы нейронной сети.</a:t>
            </a:r>
            <a:endParaRPr b="0" lang="en-US" sz="1600" spc="-1" strike="noStrike">
              <a:latin typeface="Arial"/>
            </a:endParaRPr>
          </a:p>
          <a:p>
            <a:pPr>
              <a:lnSpc>
                <a:spcPct val="100000"/>
              </a:lnSpc>
            </a:pPr>
            <a:r>
              <a:rPr b="0" lang="en-US" sz="1600" spc="-1" strike="noStrike">
                <a:solidFill>
                  <a:srgbClr val="000000"/>
                </a:solidFill>
                <a:latin typeface="Source Sans Pro"/>
                <a:ea typeface="DejaVu Sans"/>
              </a:rPr>
              <a:t>2. Сделайте краткий обзор какой-нибудь научной работы посвященной тому или иному алгоритму нейронных сетей, который не рассматривался на курсе. Проведите анализ: Чем отличается выбранная вами на рассмотрение архитектура нейронной сети от других архитектур? В чем плюсы и минусы данной архитектуры? Какие могут возникнуть трудности при применении данной архитектуры на практике?</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152" name="CustomShape 3"/>
          <p:cNvSpPr/>
          <p:nvPr/>
        </p:nvSpPr>
        <p:spPr>
          <a:xfrm>
            <a:off x="1499760" y="3465720"/>
            <a:ext cx="176760" cy="423360"/>
          </a:xfrm>
          <a:prstGeom prst="rect">
            <a:avLst/>
          </a:prstGeom>
          <a:noFill/>
          <a:ln>
            <a:noFill/>
          </a:ln>
        </p:spPr>
        <p:style>
          <a:lnRef idx="0"/>
          <a:fillRef idx="0"/>
          <a:effectRef idx="0"/>
          <a:fontRef idx="minor"/>
        </p:style>
      </p:sp>
      <p:pic>
        <p:nvPicPr>
          <p:cNvPr id="153" name="" descr=""/>
          <p:cNvPicPr/>
          <p:nvPr/>
        </p:nvPicPr>
        <p:blipFill>
          <a:blip r:embed="rId1"/>
          <a:stretch/>
        </p:blipFill>
        <p:spPr>
          <a:xfrm>
            <a:off x="8185680" y="91440"/>
            <a:ext cx="1594440" cy="15944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2019-03-13T22:05:16Z</dcterms:created>
  <dc:creator/>
  <dc:description/>
  <dc:language>en-US</dc:language>
  <cp:lastModifiedBy/>
  <dcterms:modified xsi:type="dcterms:W3CDTF">2020-06-11T14:32:25Z</dcterms:modified>
  <cp:revision>55</cp:revision>
  <dc:subject/>
  <dc:title>Alizarin</dc:title>
</cp:coreProperties>
</file>